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9" r:id="rId2"/>
    <p:sldId id="295" r:id="rId3"/>
    <p:sldId id="297" r:id="rId4"/>
    <p:sldId id="288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F37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2" autoAdjust="0"/>
    <p:restoredTop sz="94737" autoAdjust="0"/>
  </p:normalViewPr>
  <p:slideViewPr>
    <p:cSldViewPr snapToGrid="0" snapToObjects="1">
      <p:cViewPr varScale="1">
        <p:scale>
          <a:sx n="84" d="100"/>
          <a:sy n="84" d="100"/>
        </p:scale>
        <p:origin x="-14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CA0D8-DA76-834B-BB37-1F83A63F177C}" type="doc">
      <dgm:prSet loTypeId="urn:microsoft.com/office/officeart/2005/8/layout/hProcess9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2EEEF0-6BDC-2347-971E-56534716E64A}">
      <dgm:prSet phldrT="[Text]" custT="1"/>
      <dgm:spPr/>
      <dgm:t>
        <a:bodyPr/>
        <a:lstStyle/>
        <a:p>
          <a:pPr algn="ctr"/>
          <a:r>
            <a:rPr lang="en-US" sz="1400" smtClean="0">
              <a:solidFill>
                <a:srgbClr val="F37021"/>
              </a:solidFill>
            </a:rPr>
            <a:t>January 2019</a:t>
          </a:r>
          <a:r>
            <a:rPr lang="en-US" sz="1400" smtClean="0"/>
            <a:t> </a:t>
          </a:r>
        </a:p>
        <a:p>
          <a:pPr algn="l"/>
          <a:r>
            <a:rPr lang="en-US" sz="1400" smtClean="0"/>
            <a:t>Submitted to: </a:t>
          </a:r>
        </a:p>
        <a:p>
          <a:pPr algn="l"/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Dean’s office</a:t>
          </a:r>
          <a:endParaRPr lang="en-US" sz="1400" dirty="0"/>
        </a:p>
      </dgm:t>
    </dgm:pt>
    <dgm:pt modelId="{53FB5C67-57AC-0547-A471-15CCDC04E1D0}" type="parTrans" cxnId="{0F201AA4-8B3F-8142-B6D4-28B25762406B}">
      <dgm:prSet/>
      <dgm:spPr/>
      <dgm:t>
        <a:bodyPr/>
        <a:lstStyle/>
        <a:p>
          <a:endParaRPr lang="en-US"/>
        </a:p>
      </dgm:t>
    </dgm:pt>
    <dgm:pt modelId="{160686B5-B26A-7D44-9410-24E533FBA2D4}" type="sibTrans" cxnId="{0F201AA4-8B3F-8142-B6D4-28B25762406B}">
      <dgm:prSet/>
      <dgm:spPr/>
      <dgm:t>
        <a:bodyPr/>
        <a:lstStyle/>
        <a:p>
          <a:endParaRPr lang="en-US"/>
        </a:p>
      </dgm:t>
    </dgm:pt>
    <dgm:pt modelId="{37509362-116D-C745-8529-267C844ACD8D}">
      <dgm:prSet phldrT="[Text]" custT="1"/>
      <dgm:spPr/>
      <dgm:t>
        <a:bodyPr/>
        <a:lstStyle/>
        <a:p>
          <a:pPr algn="ctr"/>
          <a:r>
            <a:rPr lang="en-US" sz="1400" smtClean="0">
              <a:solidFill>
                <a:srgbClr val="F37021"/>
              </a:solidFill>
            </a:rPr>
            <a:t>February 2019</a:t>
          </a:r>
          <a:r>
            <a:rPr lang="en-US" sz="1400" smtClean="0"/>
            <a:t> </a:t>
          </a:r>
        </a:p>
        <a:p>
          <a:pPr algn="l"/>
          <a:r>
            <a:rPr lang="en-US" sz="1400" smtClean="0">
              <a:latin typeface="+mn-lt"/>
              <a:ea typeface="Zapf Dingbats"/>
              <a:cs typeface="Zapf Dingbats"/>
              <a:sym typeface="Zapf Dingbats"/>
            </a:rPr>
            <a:t>Su</a:t>
          </a:r>
          <a:r>
            <a:rPr lang="en-US" sz="1400" smtClean="0">
              <a:latin typeface="+mj-lt"/>
            </a:rPr>
            <a:t>bmitted</a:t>
          </a:r>
          <a:r>
            <a:rPr lang="en-US" sz="1400" smtClean="0"/>
            <a:t> to:</a:t>
          </a:r>
        </a:p>
        <a:p>
          <a:pPr algn="l"/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Faculty Assembly</a:t>
          </a:r>
        </a:p>
        <a:p>
          <a:pPr algn="l"/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Faculty Council</a:t>
          </a:r>
        </a:p>
        <a:p>
          <a:pPr algn="l"/>
          <a:r>
            <a:rPr lang="en-US" sz="1400" smtClean="0"/>
            <a:t> </a:t>
          </a:r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Curriculum Committee</a:t>
          </a:r>
          <a:endParaRPr lang="en-US" sz="1400" dirty="0"/>
        </a:p>
      </dgm:t>
    </dgm:pt>
    <dgm:pt modelId="{ED43C8B0-43B9-1745-A55A-11E0B04A8622}" type="parTrans" cxnId="{B4C0A0C7-983F-8849-9E65-29B730268167}">
      <dgm:prSet/>
      <dgm:spPr/>
      <dgm:t>
        <a:bodyPr/>
        <a:lstStyle/>
        <a:p>
          <a:endParaRPr lang="en-US"/>
        </a:p>
      </dgm:t>
    </dgm:pt>
    <dgm:pt modelId="{67C23ABC-F986-1F45-B508-9157238E7E9E}" type="sibTrans" cxnId="{B4C0A0C7-983F-8849-9E65-29B730268167}">
      <dgm:prSet/>
      <dgm:spPr/>
      <dgm:t>
        <a:bodyPr/>
        <a:lstStyle/>
        <a:p>
          <a:endParaRPr lang="en-US"/>
        </a:p>
      </dgm:t>
    </dgm:pt>
    <dgm:pt modelId="{26F3ED4E-8E37-6A45-B13C-28B57BC29931}">
      <dgm:prSet phldrT="[Text]" custT="1"/>
      <dgm:spPr/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smtClean="0">
              <a:solidFill>
                <a:srgbClr val="F37021"/>
              </a:solidFill>
            </a:rPr>
            <a:t>March 2019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smtClean="0"/>
            <a:t>Reviewed and supported by: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1400" smtClean="0"/>
            <a:t> CLAS Faculty Council 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Curriculum Committee</a:t>
          </a:r>
          <a:endParaRPr lang="en-US" sz="1400" dirty="0"/>
        </a:p>
      </dgm:t>
    </dgm:pt>
    <dgm:pt modelId="{D0979E37-913A-5A41-8089-221F1B1BC019}" type="parTrans" cxnId="{0C9F998C-5E57-7C45-A36C-3147466015AD}">
      <dgm:prSet/>
      <dgm:spPr/>
      <dgm:t>
        <a:bodyPr/>
        <a:lstStyle/>
        <a:p>
          <a:endParaRPr lang="en-US"/>
        </a:p>
      </dgm:t>
    </dgm:pt>
    <dgm:pt modelId="{2D24B4F0-00EC-6849-B49C-A5C92A4D3E9D}" type="sibTrans" cxnId="{0C9F998C-5E57-7C45-A36C-3147466015AD}">
      <dgm:prSet/>
      <dgm:spPr/>
      <dgm:t>
        <a:bodyPr/>
        <a:lstStyle/>
        <a:p>
          <a:endParaRPr lang="en-US"/>
        </a:p>
      </dgm:t>
    </dgm:pt>
    <dgm:pt modelId="{1C7D56D5-63D3-D145-860F-3A6BAD1A51B6}">
      <dgm:prSet phldrT="[Text]" custT="1"/>
      <dgm:spPr/>
      <dgm:t>
        <a:bodyPr/>
        <a:lstStyle/>
        <a:p>
          <a:pPr algn="ctr"/>
          <a:r>
            <a:rPr lang="en-US" sz="1400" smtClean="0">
              <a:solidFill>
                <a:srgbClr val="F37021"/>
              </a:solidFill>
            </a:rPr>
            <a:t>April 2019</a:t>
          </a:r>
          <a:r>
            <a:rPr lang="en-US" sz="1400" smtClean="0"/>
            <a:t> </a:t>
          </a:r>
        </a:p>
        <a:p>
          <a:pPr algn="l"/>
          <a:r>
            <a:rPr lang="en-US" sz="1400" smtClean="0"/>
            <a:t>Reported to CLAS Faculty Assembly:</a:t>
          </a:r>
        </a:p>
        <a:p>
          <a:pPr algn="l"/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Faculty Council support</a:t>
          </a:r>
        </a:p>
        <a:p>
          <a:pPr algn="l"/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CLAS Curriculum Committee support</a:t>
          </a:r>
          <a:endParaRPr lang="en-US" sz="1400" dirty="0"/>
        </a:p>
      </dgm:t>
    </dgm:pt>
    <dgm:pt modelId="{CE6F5A99-9E92-7D4F-BDF1-671B9538FC53}" type="parTrans" cxnId="{54F2D176-7D38-9749-8095-2212E0F9307D}">
      <dgm:prSet/>
      <dgm:spPr/>
      <dgm:t>
        <a:bodyPr/>
        <a:lstStyle/>
        <a:p>
          <a:endParaRPr lang="en-US"/>
        </a:p>
      </dgm:t>
    </dgm:pt>
    <dgm:pt modelId="{A319462E-1D9F-074C-8D2C-016DE3E7FF2B}" type="sibTrans" cxnId="{54F2D176-7D38-9749-8095-2212E0F9307D}">
      <dgm:prSet/>
      <dgm:spPr/>
      <dgm:t>
        <a:bodyPr/>
        <a:lstStyle/>
        <a:p>
          <a:endParaRPr lang="en-US"/>
        </a:p>
      </dgm:t>
    </dgm:pt>
    <dgm:pt modelId="{60599CC5-293C-4757-80AA-315FB84EED88}">
      <dgm:prSet phldrT="[Text]" custT="1"/>
      <dgm:spPr/>
      <dgm:t>
        <a:bodyPr/>
        <a:lstStyle/>
        <a:p>
          <a:pPr algn="ctr"/>
          <a:r>
            <a:rPr lang="en-US" sz="1400" smtClean="0">
              <a:solidFill>
                <a:srgbClr val="F37021"/>
              </a:solidFill>
            </a:rPr>
            <a:t>March 2020</a:t>
          </a:r>
        </a:p>
        <a:p>
          <a:pPr algn="l"/>
          <a:r>
            <a:rPr lang="en-US" sz="1400" smtClean="0"/>
            <a:t>CLAS Faculty vote </a:t>
          </a:r>
          <a:r>
            <a:rPr lang="en-US" sz="14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smtClean="0"/>
            <a:t>85% </a:t>
          </a:r>
        </a:p>
        <a:p>
          <a:pPr algn="l"/>
          <a:endParaRPr lang="en-US" sz="1400" dirty="0"/>
        </a:p>
      </dgm:t>
    </dgm:pt>
    <dgm:pt modelId="{C771DCAA-D524-4702-86AE-F42DCBDBBE74}" type="parTrans" cxnId="{2A5663F8-953F-4CAA-959A-20604D8E0239}">
      <dgm:prSet/>
      <dgm:spPr/>
      <dgm:t>
        <a:bodyPr/>
        <a:lstStyle/>
        <a:p>
          <a:endParaRPr lang="en-US"/>
        </a:p>
      </dgm:t>
    </dgm:pt>
    <dgm:pt modelId="{59C34021-56FA-43CA-B8A0-303D0C730C26}" type="sibTrans" cxnId="{2A5663F8-953F-4CAA-959A-20604D8E0239}">
      <dgm:prSet/>
      <dgm:spPr/>
      <dgm:t>
        <a:bodyPr/>
        <a:lstStyle/>
        <a:p>
          <a:endParaRPr lang="en-US"/>
        </a:p>
      </dgm:t>
    </dgm:pt>
    <dgm:pt modelId="{AA0346E0-3BDA-C646-973E-B081CF4DBBCA}" type="pres">
      <dgm:prSet presAssocID="{D3CCA0D8-DA76-834B-BB37-1F83A63F17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411FC-DE52-A048-B2FC-F67A17089E19}" type="pres">
      <dgm:prSet presAssocID="{D3CCA0D8-DA76-834B-BB37-1F83A63F177C}" presName="arrow" presStyleLbl="bgShp" presStyleIdx="0" presStyleCnt="1" custScaleX="117647"/>
      <dgm:spPr/>
      <dgm:t>
        <a:bodyPr/>
        <a:lstStyle/>
        <a:p>
          <a:endParaRPr lang="en-US"/>
        </a:p>
      </dgm:t>
    </dgm:pt>
    <dgm:pt modelId="{477FF835-419D-8341-9733-68450BB03BC3}" type="pres">
      <dgm:prSet presAssocID="{D3CCA0D8-DA76-834B-BB37-1F83A63F177C}" presName="linearProcess" presStyleCnt="0"/>
      <dgm:spPr/>
      <dgm:t>
        <a:bodyPr/>
        <a:lstStyle/>
        <a:p>
          <a:endParaRPr lang="en-US"/>
        </a:p>
      </dgm:t>
    </dgm:pt>
    <dgm:pt modelId="{E697C50C-04BD-BF46-8A0E-4615744F6EE6}" type="pres">
      <dgm:prSet presAssocID="{F42EEEF0-6BDC-2347-971E-56534716E64A}" presName="textNode" presStyleLbl="node1" presStyleIdx="0" presStyleCnt="5" custScaleY="110791" custLinFactNeighborX="-5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3781C-99B1-444E-8E7D-2C5B4CD60327}" type="pres">
      <dgm:prSet presAssocID="{160686B5-B26A-7D44-9410-24E533FBA2D4}" presName="sibTrans" presStyleCnt="0"/>
      <dgm:spPr/>
      <dgm:t>
        <a:bodyPr/>
        <a:lstStyle/>
        <a:p>
          <a:endParaRPr lang="en-US"/>
        </a:p>
      </dgm:t>
    </dgm:pt>
    <dgm:pt modelId="{9E33D526-8761-0C4C-A477-734BB2A108C1}" type="pres">
      <dgm:prSet presAssocID="{37509362-116D-C745-8529-267C844ACD8D}" presName="textNode" presStyleLbl="node1" presStyleIdx="1" presStyleCnt="5" custScaleY="10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BF25-1D25-F940-8842-2B8C686538F6}" type="pres">
      <dgm:prSet presAssocID="{67C23ABC-F986-1F45-B508-9157238E7E9E}" presName="sibTrans" presStyleCnt="0"/>
      <dgm:spPr/>
      <dgm:t>
        <a:bodyPr/>
        <a:lstStyle/>
        <a:p>
          <a:endParaRPr lang="en-US"/>
        </a:p>
      </dgm:t>
    </dgm:pt>
    <dgm:pt modelId="{104A7257-688D-1E41-BED6-C19F1E266E90}" type="pres">
      <dgm:prSet presAssocID="{26F3ED4E-8E37-6A45-B13C-28B57BC29931}" presName="textNode" presStyleLbl="node1" presStyleIdx="2" presStyleCnt="5" custScaleY="10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827D-F873-F740-9D3A-95C6E3702627}" type="pres">
      <dgm:prSet presAssocID="{2D24B4F0-00EC-6849-B49C-A5C92A4D3E9D}" presName="sibTrans" presStyleCnt="0"/>
      <dgm:spPr/>
      <dgm:t>
        <a:bodyPr/>
        <a:lstStyle/>
        <a:p>
          <a:endParaRPr lang="en-US"/>
        </a:p>
      </dgm:t>
    </dgm:pt>
    <dgm:pt modelId="{6775204F-DDA3-3F48-8B14-2C5AD22198CF}" type="pres">
      <dgm:prSet presAssocID="{1C7D56D5-63D3-D145-860F-3A6BAD1A51B6}" presName="textNode" presStyleLbl="node1" presStyleIdx="3" presStyleCnt="5" custScaleY="10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6FEA-F7F0-4FF2-80A0-CDEE8DDB6DBC}" type="pres">
      <dgm:prSet presAssocID="{A319462E-1D9F-074C-8D2C-016DE3E7FF2B}" presName="sibTrans" presStyleCnt="0"/>
      <dgm:spPr/>
      <dgm:t>
        <a:bodyPr/>
        <a:lstStyle/>
        <a:p>
          <a:endParaRPr lang="en-US"/>
        </a:p>
      </dgm:t>
    </dgm:pt>
    <dgm:pt modelId="{12DC1649-E7D9-485A-A1BB-D6794AC6CD04}" type="pres">
      <dgm:prSet presAssocID="{60599CC5-293C-4757-80AA-315FB84EED88}" presName="textNode" presStyleLbl="node1" presStyleIdx="4" presStyleCnt="5" custScaleX="104323" custScaleY="10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01AA4-8B3F-8142-B6D4-28B25762406B}" srcId="{D3CCA0D8-DA76-834B-BB37-1F83A63F177C}" destId="{F42EEEF0-6BDC-2347-971E-56534716E64A}" srcOrd="0" destOrd="0" parTransId="{53FB5C67-57AC-0547-A471-15CCDC04E1D0}" sibTransId="{160686B5-B26A-7D44-9410-24E533FBA2D4}"/>
    <dgm:cxn modelId="{C4F43E0B-B56F-C341-8D8E-67B8747D3EDE}" type="presOf" srcId="{60599CC5-293C-4757-80AA-315FB84EED88}" destId="{12DC1649-E7D9-485A-A1BB-D6794AC6CD04}" srcOrd="0" destOrd="0" presId="urn:microsoft.com/office/officeart/2005/8/layout/hProcess9"/>
    <dgm:cxn modelId="{0855A82F-A5F6-0C42-B7A7-FC40F6575F72}" type="presOf" srcId="{37509362-116D-C745-8529-267C844ACD8D}" destId="{9E33D526-8761-0C4C-A477-734BB2A108C1}" srcOrd="0" destOrd="0" presId="urn:microsoft.com/office/officeart/2005/8/layout/hProcess9"/>
    <dgm:cxn modelId="{080E02B5-4550-524F-BCE1-569503DEE3A4}" type="presOf" srcId="{1C7D56D5-63D3-D145-860F-3A6BAD1A51B6}" destId="{6775204F-DDA3-3F48-8B14-2C5AD22198CF}" srcOrd="0" destOrd="0" presId="urn:microsoft.com/office/officeart/2005/8/layout/hProcess9"/>
    <dgm:cxn modelId="{DABB54D8-8616-A444-98E0-349533D50D8F}" type="presOf" srcId="{26F3ED4E-8E37-6A45-B13C-28B57BC29931}" destId="{104A7257-688D-1E41-BED6-C19F1E266E90}" srcOrd="0" destOrd="0" presId="urn:microsoft.com/office/officeart/2005/8/layout/hProcess9"/>
    <dgm:cxn modelId="{2A5663F8-953F-4CAA-959A-20604D8E0239}" srcId="{D3CCA0D8-DA76-834B-BB37-1F83A63F177C}" destId="{60599CC5-293C-4757-80AA-315FB84EED88}" srcOrd="4" destOrd="0" parTransId="{C771DCAA-D524-4702-86AE-F42DCBDBBE74}" sibTransId="{59C34021-56FA-43CA-B8A0-303D0C730C26}"/>
    <dgm:cxn modelId="{54F2D176-7D38-9749-8095-2212E0F9307D}" srcId="{D3CCA0D8-DA76-834B-BB37-1F83A63F177C}" destId="{1C7D56D5-63D3-D145-860F-3A6BAD1A51B6}" srcOrd="3" destOrd="0" parTransId="{CE6F5A99-9E92-7D4F-BDF1-671B9538FC53}" sibTransId="{A319462E-1D9F-074C-8D2C-016DE3E7FF2B}"/>
    <dgm:cxn modelId="{E58D6323-54FC-F343-B098-D5DB647403AC}" type="presOf" srcId="{D3CCA0D8-DA76-834B-BB37-1F83A63F177C}" destId="{AA0346E0-3BDA-C646-973E-B081CF4DBBCA}" srcOrd="0" destOrd="0" presId="urn:microsoft.com/office/officeart/2005/8/layout/hProcess9"/>
    <dgm:cxn modelId="{0C9F998C-5E57-7C45-A36C-3147466015AD}" srcId="{D3CCA0D8-DA76-834B-BB37-1F83A63F177C}" destId="{26F3ED4E-8E37-6A45-B13C-28B57BC29931}" srcOrd="2" destOrd="0" parTransId="{D0979E37-913A-5A41-8089-221F1B1BC019}" sibTransId="{2D24B4F0-00EC-6849-B49C-A5C92A4D3E9D}"/>
    <dgm:cxn modelId="{A4EADDED-5D41-4E48-BCED-73E21272E3AA}" type="presOf" srcId="{F42EEEF0-6BDC-2347-971E-56534716E64A}" destId="{E697C50C-04BD-BF46-8A0E-4615744F6EE6}" srcOrd="0" destOrd="0" presId="urn:microsoft.com/office/officeart/2005/8/layout/hProcess9"/>
    <dgm:cxn modelId="{B4C0A0C7-983F-8849-9E65-29B730268167}" srcId="{D3CCA0D8-DA76-834B-BB37-1F83A63F177C}" destId="{37509362-116D-C745-8529-267C844ACD8D}" srcOrd="1" destOrd="0" parTransId="{ED43C8B0-43B9-1745-A55A-11E0B04A8622}" sibTransId="{67C23ABC-F986-1F45-B508-9157238E7E9E}"/>
    <dgm:cxn modelId="{23823916-651A-E640-A376-FD29CD25CF76}" type="presParOf" srcId="{AA0346E0-3BDA-C646-973E-B081CF4DBBCA}" destId="{34D411FC-DE52-A048-B2FC-F67A17089E19}" srcOrd="0" destOrd="0" presId="urn:microsoft.com/office/officeart/2005/8/layout/hProcess9"/>
    <dgm:cxn modelId="{93DC389C-25FB-E343-8D89-B6DF90511DEC}" type="presParOf" srcId="{AA0346E0-3BDA-C646-973E-B081CF4DBBCA}" destId="{477FF835-419D-8341-9733-68450BB03BC3}" srcOrd="1" destOrd="0" presId="urn:microsoft.com/office/officeart/2005/8/layout/hProcess9"/>
    <dgm:cxn modelId="{FFF28589-32AD-8A4F-B286-6D3F9085E6CC}" type="presParOf" srcId="{477FF835-419D-8341-9733-68450BB03BC3}" destId="{E697C50C-04BD-BF46-8A0E-4615744F6EE6}" srcOrd="0" destOrd="0" presId="urn:microsoft.com/office/officeart/2005/8/layout/hProcess9"/>
    <dgm:cxn modelId="{D03BD614-5329-5E46-BFBF-C960BD18573D}" type="presParOf" srcId="{477FF835-419D-8341-9733-68450BB03BC3}" destId="{1243781C-99B1-444E-8E7D-2C5B4CD60327}" srcOrd="1" destOrd="0" presId="urn:microsoft.com/office/officeart/2005/8/layout/hProcess9"/>
    <dgm:cxn modelId="{94E0EB80-9022-3540-BE5D-3CB256003DB6}" type="presParOf" srcId="{477FF835-419D-8341-9733-68450BB03BC3}" destId="{9E33D526-8761-0C4C-A477-734BB2A108C1}" srcOrd="2" destOrd="0" presId="urn:microsoft.com/office/officeart/2005/8/layout/hProcess9"/>
    <dgm:cxn modelId="{81BAA5DC-203E-C94F-864D-EC55F94C8B4B}" type="presParOf" srcId="{477FF835-419D-8341-9733-68450BB03BC3}" destId="{D7E7BF25-1D25-F940-8842-2B8C686538F6}" srcOrd="3" destOrd="0" presId="urn:microsoft.com/office/officeart/2005/8/layout/hProcess9"/>
    <dgm:cxn modelId="{7A5646D0-AFD4-9140-9F53-B96DBF915125}" type="presParOf" srcId="{477FF835-419D-8341-9733-68450BB03BC3}" destId="{104A7257-688D-1E41-BED6-C19F1E266E90}" srcOrd="4" destOrd="0" presId="urn:microsoft.com/office/officeart/2005/8/layout/hProcess9"/>
    <dgm:cxn modelId="{C219D435-01AF-AC4F-B21C-CBC3DB92DEB4}" type="presParOf" srcId="{477FF835-419D-8341-9733-68450BB03BC3}" destId="{E303827D-F873-F740-9D3A-95C6E3702627}" srcOrd="5" destOrd="0" presId="urn:microsoft.com/office/officeart/2005/8/layout/hProcess9"/>
    <dgm:cxn modelId="{5EF45E8E-50CD-F543-97AF-602A401AC11C}" type="presParOf" srcId="{477FF835-419D-8341-9733-68450BB03BC3}" destId="{6775204F-DDA3-3F48-8B14-2C5AD22198CF}" srcOrd="6" destOrd="0" presId="urn:microsoft.com/office/officeart/2005/8/layout/hProcess9"/>
    <dgm:cxn modelId="{59EC4652-195A-144E-A2FB-4CB001879D38}" type="presParOf" srcId="{477FF835-419D-8341-9733-68450BB03BC3}" destId="{DFC36FEA-F7F0-4FF2-80A0-CDEE8DDB6DBC}" srcOrd="7" destOrd="0" presId="urn:microsoft.com/office/officeart/2005/8/layout/hProcess9"/>
    <dgm:cxn modelId="{B26B0673-8AAF-CC4B-8723-306445A3F864}" type="presParOf" srcId="{477FF835-419D-8341-9733-68450BB03BC3}" destId="{12DC1649-E7D9-485A-A1BB-D6794AC6CD0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411FC-DE52-A048-B2FC-F67A17089E19}">
      <dsp:nvSpPr>
        <dsp:cNvPr id="0" name=""/>
        <dsp:cNvSpPr/>
      </dsp:nvSpPr>
      <dsp:spPr>
        <a:xfrm>
          <a:off x="2" y="0"/>
          <a:ext cx="9676474" cy="629862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7C50C-04BD-BF46-8A0E-4615744F6EE6}">
      <dsp:nvSpPr>
        <dsp:cNvPr id="0" name=""/>
        <dsp:cNvSpPr/>
      </dsp:nvSpPr>
      <dsp:spPr>
        <a:xfrm>
          <a:off x="0" y="1753650"/>
          <a:ext cx="1692438" cy="279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37021"/>
              </a:solidFill>
            </a:rPr>
            <a:t>January 2019</a:t>
          </a:r>
          <a:r>
            <a:rPr lang="en-US" sz="1400" kern="120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Submitted to: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Dean’s office</a:t>
          </a:r>
          <a:endParaRPr lang="en-US" sz="1400" kern="1200" dirty="0"/>
        </a:p>
      </dsp:txBody>
      <dsp:txXfrm>
        <a:off x="82618" y="1836268"/>
        <a:ext cx="1527202" cy="2626088"/>
      </dsp:txXfrm>
    </dsp:sp>
    <dsp:sp modelId="{9E33D526-8761-0C4C-A477-734BB2A108C1}">
      <dsp:nvSpPr>
        <dsp:cNvPr id="0" name=""/>
        <dsp:cNvSpPr/>
      </dsp:nvSpPr>
      <dsp:spPr>
        <a:xfrm>
          <a:off x="1980926" y="1784640"/>
          <a:ext cx="1692438" cy="27293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37021"/>
              </a:solidFill>
            </a:rPr>
            <a:t>February 2019</a:t>
          </a:r>
          <a:r>
            <a:rPr lang="en-US" sz="1400" kern="120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+mn-lt"/>
              <a:ea typeface="Zapf Dingbats"/>
              <a:cs typeface="Zapf Dingbats"/>
              <a:sym typeface="Zapf Dingbats"/>
            </a:rPr>
            <a:t>Su</a:t>
          </a:r>
          <a:r>
            <a:rPr lang="en-US" sz="1400" kern="1200" smtClean="0">
              <a:latin typeface="+mj-lt"/>
            </a:rPr>
            <a:t>bmitted</a:t>
          </a:r>
          <a:r>
            <a:rPr lang="en-US" sz="1400" kern="1200" smtClean="0"/>
            <a:t> to: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Faculty Assembly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Faculty Council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 </a:t>
          </a: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Curriculum Committee</a:t>
          </a:r>
          <a:endParaRPr lang="en-US" sz="1400" kern="1200" dirty="0"/>
        </a:p>
      </dsp:txBody>
      <dsp:txXfrm>
        <a:off x="2063544" y="1867258"/>
        <a:ext cx="1527202" cy="2564109"/>
      </dsp:txXfrm>
    </dsp:sp>
    <dsp:sp modelId="{104A7257-688D-1E41-BED6-C19F1E266E90}">
      <dsp:nvSpPr>
        <dsp:cNvPr id="0" name=""/>
        <dsp:cNvSpPr/>
      </dsp:nvSpPr>
      <dsp:spPr>
        <a:xfrm>
          <a:off x="3955438" y="1774310"/>
          <a:ext cx="1692438" cy="2750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37021"/>
              </a:solidFill>
            </a:rPr>
            <a:t>March 2019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Reviewed and supported by: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</a:t>
          </a:r>
          <a:r>
            <a:rPr lang="en-US" sz="1400" kern="1200" smtClean="0"/>
            <a:t> CLAS Faculty Council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Curriculum Committee</a:t>
          </a:r>
          <a:endParaRPr lang="en-US" sz="1400" kern="1200" dirty="0"/>
        </a:p>
      </dsp:txBody>
      <dsp:txXfrm>
        <a:off x="4038056" y="1856928"/>
        <a:ext cx="1527202" cy="2584769"/>
      </dsp:txXfrm>
    </dsp:sp>
    <dsp:sp modelId="{6775204F-DDA3-3F48-8B14-2C5AD22198CF}">
      <dsp:nvSpPr>
        <dsp:cNvPr id="0" name=""/>
        <dsp:cNvSpPr/>
      </dsp:nvSpPr>
      <dsp:spPr>
        <a:xfrm>
          <a:off x="5929950" y="1774310"/>
          <a:ext cx="1692438" cy="2750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37021"/>
              </a:solidFill>
            </a:rPr>
            <a:t>April 2019</a:t>
          </a:r>
          <a:r>
            <a:rPr lang="en-US" sz="1400" kern="120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Reported to CLAS Faculty Assembly: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Faculty Council support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CLAS Curriculum Committee support</a:t>
          </a:r>
          <a:endParaRPr lang="en-US" sz="1400" kern="1200" dirty="0"/>
        </a:p>
      </dsp:txBody>
      <dsp:txXfrm>
        <a:off x="6012568" y="1856928"/>
        <a:ext cx="1527202" cy="2584769"/>
      </dsp:txXfrm>
    </dsp:sp>
    <dsp:sp modelId="{12DC1649-E7D9-485A-A1BB-D6794AC6CD04}">
      <dsp:nvSpPr>
        <dsp:cNvPr id="0" name=""/>
        <dsp:cNvSpPr/>
      </dsp:nvSpPr>
      <dsp:spPr>
        <a:xfrm>
          <a:off x="7904462" y="1774310"/>
          <a:ext cx="1765602" cy="2750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F37021"/>
              </a:solidFill>
            </a:rPr>
            <a:t>March 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CLAS Faculty vote </a:t>
          </a:r>
          <a:r>
            <a:rPr lang="en-US" sz="1400" kern="1200" smtClean="0">
              <a:latin typeface="Zapf Dingbats"/>
              <a:ea typeface="Zapf Dingbats"/>
              <a:cs typeface="Zapf Dingbats"/>
              <a:sym typeface="Zapf Dingbats"/>
            </a:rPr>
            <a:t>✓ </a:t>
          </a:r>
          <a:r>
            <a:rPr lang="en-US" sz="1400" kern="1200" smtClean="0"/>
            <a:t>85%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90652" y="1860500"/>
        <a:ext cx="1593222" cy="257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C2E7-7EF3-AA42-8E34-11D1AB0DB1E2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CD99-D899-354E-B09E-60AE4B35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6CD99-D899-354E-B09E-60AE4B35F8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630C-3D26-3945-B70F-74B92AAB63CC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6390" y="1018133"/>
            <a:ext cx="8658227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4400" b="1" dirty="0" smtClean="0">
                <a:solidFill>
                  <a:schemeClr val="bg1"/>
                </a:solidFill>
                <a:ea typeface="Gentona SemiBold" charset="0"/>
                <a:cs typeface="Gentona SemiBold" charset="0"/>
              </a:rPr>
              <a:t>Department of Gender, Sexuality, &amp; Women’s Studies </a:t>
            </a:r>
            <a:endParaRPr lang="en-US" sz="4400" b="1" dirty="0">
              <a:solidFill>
                <a:schemeClr val="bg1"/>
              </a:solidFill>
              <a:ea typeface="Gentona SemiBold" charset="0"/>
              <a:cs typeface="Gentona Semi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6391" y="3086986"/>
            <a:ext cx="92868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cap="all" dirty="0" smtClean="0">
                <a:solidFill>
                  <a:schemeClr val="bg1"/>
                </a:solidFill>
              </a:rPr>
              <a:t>Proposal Presented to UCC, April 20, 2021</a:t>
            </a:r>
          </a:p>
          <a:p>
            <a:pPr>
              <a:spcBef>
                <a:spcPct val="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cap="all" dirty="0" smtClean="0">
                <a:solidFill>
                  <a:schemeClr val="bg1"/>
                </a:solidFill>
              </a:rPr>
              <a:t>Bonnie </a:t>
            </a:r>
            <a:r>
              <a:rPr lang="en-US" sz="2000" cap="all" dirty="0">
                <a:solidFill>
                  <a:schemeClr val="bg1"/>
                </a:solidFill>
              </a:rPr>
              <a:t>Moradi, PhD </a:t>
            </a:r>
          </a:p>
          <a:p>
            <a:pPr>
              <a:spcBef>
                <a:spcPct val="0"/>
              </a:spcBef>
            </a:pPr>
            <a:r>
              <a:rPr lang="en-US" sz="2000" cap="all" dirty="0">
                <a:solidFill>
                  <a:schemeClr val="bg1"/>
                </a:solidFill>
              </a:rPr>
              <a:t>Professor of Psychology</a:t>
            </a:r>
          </a:p>
          <a:p>
            <a:pPr>
              <a:spcBef>
                <a:spcPct val="0"/>
              </a:spcBef>
            </a:pPr>
            <a:r>
              <a:rPr lang="en-US" sz="2000" cap="all" dirty="0">
                <a:solidFill>
                  <a:schemeClr val="bg1"/>
                </a:solidFill>
              </a:rPr>
              <a:t>Director of Center for Gender, Sexualities, &amp; Women’s Studies Research</a:t>
            </a:r>
          </a:p>
          <a:p>
            <a:pPr>
              <a:spcBef>
                <a:spcPct val="0"/>
              </a:spcBef>
            </a:pPr>
            <a:r>
              <a:rPr lang="en-US" sz="2000" cap="all" dirty="0">
                <a:solidFill>
                  <a:schemeClr val="bg1"/>
                </a:solidFill>
              </a:rPr>
              <a:t>University of </a:t>
            </a:r>
            <a:r>
              <a:rPr lang="en-US" sz="2000" cap="all" dirty="0" smtClean="0">
                <a:solidFill>
                  <a:schemeClr val="bg1"/>
                </a:solidFill>
              </a:rPr>
              <a:t>Florida</a:t>
            </a:r>
          </a:p>
          <a:p>
            <a:pPr>
              <a:spcBef>
                <a:spcPct val="0"/>
              </a:spcBef>
            </a:pPr>
            <a:endParaRPr lang="en-US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1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838" y="918389"/>
            <a:ext cx="581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7021"/>
                </a:solidFill>
                <a:latin typeface="+mj-lt"/>
                <a:ea typeface="Gentona SemiBold" charset="0"/>
                <a:cs typeface="Gentona SemiBold" charset="0"/>
              </a:rPr>
              <a:t>Department Proposal</a:t>
            </a:r>
            <a:endParaRPr lang="en-US" sz="1600" b="1" dirty="0">
              <a:solidFill>
                <a:srgbClr val="F37021"/>
              </a:solidFill>
              <a:latin typeface="+mj-lt"/>
              <a:ea typeface="Gentona SemiBold" charset="0"/>
              <a:cs typeface="Gentona Semi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916" y="1908407"/>
            <a:ext cx="5070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90"/>
                </a:solidFill>
              </a:rPr>
              <a:t>Aligns UF with top institutions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000090"/>
                </a:solidFill>
              </a:rPr>
              <a:t>U.S. public universities ahead of UF in rankings have department AND Center - Appendix A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90"/>
                </a:solidFill>
              </a:rPr>
              <a:t>Robust shared governance review and support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258"/>
          <a:stretch/>
        </p:blipFill>
        <p:spPr>
          <a:xfrm>
            <a:off x="6386210" y="1183701"/>
            <a:ext cx="2887063" cy="2486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141" y="1183701"/>
            <a:ext cx="2486596" cy="2486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436" y="4172627"/>
            <a:ext cx="5105301" cy="1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1201"/>
            <a:ext cx="6798963" cy="4525963"/>
          </a:xfrm>
        </p:spPr>
        <p:txBody>
          <a:bodyPr>
            <a:normAutofit fontScale="70000" lnSpcReduction="20000"/>
          </a:bodyPr>
          <a:lstStyle/>
          <a:p>
            <a:pPr>
              <a:buSzPts val="2000"/>
            </a:pPr>
            <a:r>
              <a:rPr lang="en-US" dirty="0" smtClean="0">
                <a:solidFill>
                  <a:srgbClr val="0021A5"/>
                </a:solidFill>
              </a:rPr>
              <a:t>No </a:t>
            </a:r>
            <a:r>
              <a:rPr lang="en-US" dirty="0">
                <a:solidFill>
                  <a:srgbClr val="0021A5"/>
                </a:solidFill>
              </a:rPr>
              <a:t>new resources required</a:t>
            </a:r>
          </a:p>
          <a:p>
            <a:pPr lvl="1">
              <a:buSzPts val="1800"/>
            </a:pPr>
            <a:r>
              <a:rPr lang="en-US" dirty="0">
                <a:solidFill>
                  <a:srgbClr val="0021A5"/>
                </a:solidFill>
              </a:rPr>
              <a:t>Award winning faculty, undergrad program, grad program</a:t>
            </a:r>
          </a:p>
          <a:p>
            <a:pPr lvl="1">
              <a:buSzPts val="1800"/>
            </a:pPr>
            <a:r>
              <a:rPr lang="en-US" dirty="0">
                <a:solidFill>
                  <a:srgbClr val="0021A5"/>
                </a:solidFill>
              </a:rPr>
              <a:t>Department functions well-established</a:t>
            </a:r>
          </a:p>
          <a:p>
            <a:pPr lvl="2">
              <a:buSzPts val="1600"/>
            </a:pPr>
            <a:r>
              <a:rPr lang="en-US" dirty="0">
                <a:solidFill>
                  <a:srgbClr val="0021A5"/>
                </a:solidFill>
              </a:rPr>
              <a:t>Bylaws, administrative and student advising structure, policy and procedures including </a:t>
            </a:r>
            <a:r>
              <a:rPr lang="en-US" dirty="0" err="1">
                <a:solidFill>
                  <a:srgbClr val="0021A5"/>
                </a:solidFill>
              </a:rPr>
              <a:t>t&amp;p</a:t>
            </a:r>
            <a:r>
              <a:rPr lang="en-US" dirty="0">
                <a:solidFill>
                  <a:srgbClr val="0021A5"/>
                </a:solidFill>
              </a:rPr>
              <a:t> guidelines, faculty and grad student mentoring guidelines, merit guidelines </a:t>
            </a:r>
          </a:p>
          <a:p>
            <a:pPr>
              <a:buSzPts val="2000"/>
            </a:pPr>
            <a:endParaRPr lang="en-US" dirty="0" smtClean="0">
              <a:solidFill>
                <a:srgbClr val="0021A5"/>
              </a:solidFill>
            </a:endParaRPr>
          </a:p>
          <a:p>
            <a:pPr>
              <a:buSzPts val="2000"/>
            </a:pPr>
            <a:r>
              <a:rPr lang="en-US" dirty="0" smtClean="0">
                <a:solidFill>
                  <a:srgbClr val="0021A5"/>
                </a:solidFill>
              </a:rPr>
              <a:t>Make </a:t>
            </a:r>
            <a:r>
              <a:rPr lang="en-US" dirty="0">
                <a:solidFill>
                  <a:srgbClr val="0021A5"/>
                </a:solidFill>
              </a:rPr>
              <a:t>Department and Center functions visible to national and international reputation makers and local constituents </a:t>
            </a:r>
          </a:p>
          <a:p>
            <a:pPr lvl="1">
              <a:buSzPts val="1800"/>
            </a:pPr>
            <a:r>
              <a:rPr lang="en-US" dirty="0">
                <a:solidFill>
                  <a:srgbClr val="0021A5"/>
                </a:solidFill>
              </a:rPr>
              <a:t>Recognizes robust and established discipline</a:t>
            </a:r>
          </a:p>
          <a:p>
            <a:pPr lvl="1">
              <a:buSzPts val="1800"/>
            </a:pPr>
            <a:r>
              <a:rPr lang="en-US" dirty="0">
                <a:solidFill>
                  <a:srgbClr val="0021A5"/>
                </a:solidFill>
              </a:rPr>
              <a:t>Recognizes distinct Department and Center contributions of GSWS at </a:t>
            </a:r>
            <a:r>
              <a:rPr lang="en-US" dirty="0" smtClean="0">
                <a:solidFill>
                  <a:srgbClr val="0021A5"/>
                </a:solidFill>
              </a:rPr>
              <a:t>UF</a:t>
            </a:r>
            <a:endParaRPr lang="en-US" dirty="0">
              <a:solidFill>
                <a:srgbClr val="0021A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6577"/>
          <a:stretch/>
        </p:blipFill>
        <p:spPr>
          <a:xfrm>
            <a:off x="7739378" y="901625"/>
            <a:ext cx="3481118" cy="191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03" y="2986390"/>
            <a:ext cx="2822693" cy="1737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659" t="42659" r="16983" b="33467"/>
          <a:stretch/>
        </p:blipFill>
        <p:spPr>
          <a:xfrm>
            <a:off x="7138371" y="5059497"/>
            <a:ext cx="4082125" cy="1385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901625"/>
            <a:ext cx="581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7021"/>
                </a:solidFill>
                <a:latin typeface="+mj-lt"/>
                <a:ea typeface="Gentona SemiBold" charset="0"/>
                <a:cs typeface="Gentona SemiBold" charset="0"/>
              </a:rPr>
              <a:t>Department Proposal</a:t>
            </a:r>
            <a:endParaRPr lang="en-US" sz="1600" b="1" dirty="0">
              <a:solidFill>
                <a:srgbClr val="F37021"/>
              </a:solidFill>
              <a:latin typeface="+mj-lt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7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99080073"/>
              </p:ext>
            </p:extLst>
          </p:nvPr>
        </p:nvGraphicFramePr>
        <p:xfrm>
          <a:off x="1663157" y="559374"/>
          <a:ext cx="9676479" cy="6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901625"/>
            <a:ext cx="581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7021"/>
                </a:solidFill>
                <a:latin typeface="+mj-lt"/>
                <a:ea typeface="Gentona SemiBold" charset="0"/>
                <a:cs typeface="Gentona SemiBold" charset="0"/>
              </a:rPr>
              <a:t>Department Proposal</a:t>
            </a:r>
            <a:endParaRPr lang="en-US" sz="1600" b="1" dirty="0">
              <a:solidFill>
                <a:srgbClr val="F37021"/>
              </a:solidFill>
              <a:latin typeface="+mj-lt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2755" y="1991503"/>
            <a:ext cx="76695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9001" y="667408"/>
            <a:ext cx="5257369" cy="5539409"/>
            <a:chOff x="1905000" y="533400"/>
            <a:chExt cx="5257369" cy="55394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533400"/>
              <a:ext cx="5257369" cy="3276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3962400"/>
              <a:ext cx="3200400" cy="211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30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1930</TotalTime>
  <Words>216</Words>
  <Application>Microsoft Macintosh PowerPoint</Application>
  <PresentationFormat>Custom</PresentationFormat>
  <Paragraphs>42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Bonnie Moradi</cp:lastModifiedBy>
  <cp:revision>230</cp:revision>
  <dcterms:created xsi:type="dcterms:W3CDTF">2018-03-15T14:48:50Z</dcterms:created>
  <dcterms:modified xsi:type="dcterms:W3CDTF">2021-04-20T15:46:36Z</dcterms:modified>
  <cp:category/>
</cp:coreProperties>
</file>